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anrope" panose="020B0604020202020204" charset="0"/>
      <p:regular r:id="rId15"/>
    </p:embeddedFont>
    <p:embeddedFont>
      <p:font typeface="Prat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48D"/>
    <a:srgbClr val="212326"/>
    <a:srgbClr val="AB5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9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omptCloudHQ/jobs-on-naukri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andrewmvd/udemy-cours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Job and Course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TF-IDF, Machine Learning Evaluation, and Cosine Similarity Ranking to bridge the gap between skills, job roles, and educational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590"/>
            <a:ext cx="6131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Outline &amp; 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71531"/>
            <a:ext cx="3664744" cy="3475792"/>
          </a:xfrm>
          <a:prstGeom prst="roundRect">
            <a:avLst>
              <a:gd name="adj" fmla="val 979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98345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Skills Mismatch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3093"/>
            <a:ext cx="3211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growing disconnect exists between available skills, job role requirements, and appropriate course selection in today's dynamic employment market.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771531"/>
            <a:ext cx="3664863" cy="3475792"/>
          </a:xfrm>
          <a:prstGeom prst="roundRect">
            <a:avLst>
              <a:gd name="adj" fmla="val 979"/>
            </a:avLst>
          </a:prstGeom>
          <a:solidFill>
            <a:srgbClr val="404245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Gaps in Job Portals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248876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job platforms fail to provide meaningful guidance about missing competencies or recommend relevant upskilling courses to candidates.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4137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04245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700951"/>
            <a:ext cx="3851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Course Platform 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91369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Educational platforms don't effectively map course content to real-time job market demands, leaving learners uncertain about their choices.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063835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 Space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6138" y="1186934"/>
            <a:ext cx="2676406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Matching Challenges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36138" y="1579364"/>
            <a:ext cx="6592253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skill-to-job matching processes are subjective, time-consuming, and highly inefficient. They rely on human interpretation, leading to inconsistent outcomes and confusion for job seekers.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36138" y="2452568"/>
            <a:ext cx="659225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Without systematic guidance, individuals struggle to identify which skills they need to develop and which courses will genuinely advance their careers.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9" y="1206103"/>
            <a:ext cx="6592253" cy="659225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36138" y="8219440"/>
            <a:ext cx="13558123" cy="26670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65810" y="8590598"/>
            <a:ext cx="13328452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Aim:</a:t>
            </a: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Build an intelligent AI system that automatically creates meaningful connections between skills, job roles, and relevant courses—eliminating guesswork and empowering informed career decisions.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36138" y="8418314"/>
            <a:ext cx="22860" cy="834866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0" name="Rectangle 9"/>
          <p:cNvSpPr/>
          <p:nvPr/>
        </p:nvSpPr>
        <p:spPr>
          <a:xfrm>
            <a:off x="12782939" y="7798356"/>
            <a:ext cx="1744824" cy="365930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81977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628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Intelligence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103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Combining machine learning classification with cosine similarity ranking for comprehensive recommendation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81977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6284"/>
            <a:ext cx="3734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Synthetic Label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670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Automatically generates training labels from unstructured job descriptions and course content without manual annotation.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81977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6284"/>
            <a:ext cx="3229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Multi-Model Evaluation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67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Systematic assessment of KNN, SVM, and Logistic Regression classifiers to identify optimal performance.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49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704523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878830"/>
            <a:ext cx="3838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Unified Intelligence Pipeline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3692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Seamlessly connects skills analysis through job role prediction to personalised course recommendations.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349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704523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878830"/>
            <a:ext cx="3098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Zero Manual Labelling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3692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Operates independently without requiring manually labelled datasets through self-generated categorisation.</a:t>
            </a:r>
            <a:endParaRPr lang="en-US" sz="1750" dirty="0"/>
          </a:p>
        </p:txBody>
      </p:sp>
      <p:sp>
        <p:nvSpPr>
          <p:cNvPr id="23" name="Rectangle 22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TF-IDF vectorisation of job descriptions and course content from Naukri and Udemy datasets.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Classification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Three-model comparison (KNN, SVM, Logistic Regression) for job role prediction based on skills.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 Ranking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Cosine similarity algorithm ranks and recommends the most relevant courses for predicted job roles.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767" y="330637"/>
            <a:ext cx="4512231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Performance Evaluation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767" y="946785"/>
            <a:ext cx="13788866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accuracy assessment across three machine learning </a:t>
            </a:r>
            <a:endParaRPr lang="en-US" sz="1600" dirty="0" smtClean="0">
              <a:solidFill>
                <a:srgbClr val="BDA189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buNone/>
            </a:pPr>
            <a:r>
              <a:rPr lang="en-US" sz="1600" dirty="0" smtClean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classifiers 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demonstrates strong predictive capabilities and reliable job role classification.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8" y="1652131"/>
            <a:ext cx="10020045" cy="56669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076831" y="8635365"/>
            <a:ext cx="120134" cy="120134"/>
          </a:xfrm>
          <a:prstGeom prst="roundRect">
            <a:avLst>
              <a:gd name="adj" fmla="val 15223"/>
            </a:avLst>
          </a:prstGeom>
          <a:solidFill>
            <a:srgbClr val="AB5D3A"/>
          </a:solidFill>
          <a:ln/>
        </p:spPr>
      </p:sp>
      <p:sp>
        <p:nvSpPr>
          <p:cNvPr id="6" name="Text 3"/>
          <p:cNvSpPr/>
          <p:nvPr/>
        </p:nvSpPr>
        <p:spPr>
          <a:xfrm>
            <a:off x="6257925" y="8635365"/>
            <a:ext cx="981075" cy="120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Training Accuracy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391400" y="8635365"/>
            <a:ext cx="120134" cy="120134"/>
          </a:xfrm>
          <a:prstGeom prst="roundRect">
            <a:avLst>
              <a:gd name="adj" fmla="val 15223"/>
            </a:avLst>
          </a:prstGeom>
          <a:solidFill>
            <a:srgbClr val="D8A48D"/>
          </a:solidFill>
          <a:ln/>
        </p:spPr>
      </p:sp>
      <p:sp>
        <p:nvSpPr>
          <p:cNvPr id="8" name="Text 5"/>
          <p:cNvSpPr/>
          <p:nvPr/>
        </p:nvSpPr>
        <p:spPr>
          <a:xfrm>
            <a:off x="7572494" y="8635365"/>
            <a:ext cx="951786" cy="120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Testing Accuracy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20767" y="9131379"/>
            <a:ext cx="4516160" cy="915353"/>
          </a:xfrm>
          <a:prstGeom prst="roundRect">
            <a:avLst>
              <a:gd name="adj" fmla="val 197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6141" y="9266753"/>
            <a:ext cx="152995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 Performer: SVM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56141" y="9526548"/>
            <a:ext cx="4245412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 Vector Machine achieved the highest accuracy on both training (95%) and testing (91%) datasets.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5057061" y="9131379"/>
            <a:ext cx="4516160" cy="915353"/>
          </a:xfrm>
          <a:prstGeom prst="roundRect">
            <a:avLst>
              <a:gd name="adj" fmla="val 197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192435" y="9266753"/>
            <a:ext cx="1537454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Consistent Clustering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192435" y="9526548"/>
            <a:ext cx="4245412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accurately clusters job roles and identifies relevant courses with strong precision.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9693354" y="9131379"/>
            <a:ext cx="4516279" cy="915353"/>
          </a:xfrm>
          <a:prstGeom prst="roundRect">
            <a:avLst>
              <a:gd name="adj" fmla="val 197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28728" y="9266753"/>
            <a:ext cx="1633538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Personalised Rankings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828728" y="9526548"/>
            <a:ext cx="424553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Cosine similarity ensures individualised, ranking-based recommendations tailored to specific skill profiles.</a:t>
            </a:r>
            <a:endParaRPr lang="en-US" sz="900" dirty="0"/>
          </a:p>
        </p:txBody>
      </p:sp>
      <p:sp>
        <p:nvSpPr>
          <p:cNvPr id="18" name="Rectangle 17"/>
          <p:cNvSpPr/>
          <p:nvPr/>
        </p:nvSpPr>
        <p:spPr>
          <a:xfrm>
            <a:off x="10878602" y="330637"/>
            <a:ext cx="3331029" cy="2092786"/>
          </a:xfrm>
          <a:prstGeom prst="rect">
            <a:avLst/>
          </a:prstGeom>
          <a:noFill/>
          <a:ln w="28575">
            <a:solidFill>
              <a:srgbClr val="D8A4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78603" y="2985533"/>
            <a:ext cx="3331029" cy="2092786"/>
          </a:xfrm>
          <a:prstGeom prst="rect">
            <a:avLst/>
          </a:prstGeom>
          <a:noFill/>
          <a:ln w="28575">
            <a:solidFill>
              <a:srgbClr val="D8A4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878604" y="5536545"/>
            <a:ext cx="3331029" cy="2092786"/>
          </a:xfrm>
          <a:prstGeom prst="rect">
            <a:avLst/>
          </a:prstGeom>
          <a:noFill/>
          <a:ln w="28575">
            <a:solidFill>
              <a:srgbClr val="D8A4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035374" y="596824"/>
            <a:ext cx="3017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8A48D"/>
                </a:solidFill>
              </a:rPr>
              <a:t>Best Performer: SVM</a:t>
            </a:r>
          </a:p>
          <a:p>
            <a:r>
              <a:rPr lang="en-US" dirty="0" smtClean="0">
                <a:solidFill>
                  <a:srgbClr val="D8A48D"/>
                </a:solidFill>
              </a:rPr>
              <a:t>Support Vector Machine achieved the highest accuracy on both training (95%) and testing (91%) datasets.</a:t>
            </a:r>
          </a:p>
          <a:p>
            <a:endParaRPr lang="en-US" dirty="0">
              <a:solidFill>
                <a:srgbClr val="D8A48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56776" y="3252866"/>
            <a:ext cx="3017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8A48D"/>
                </a:solidFill>
              </a:rPr>
              <a:t>Consistent Clustering:</a:t>
            </a:r>
          </a:p>
          <a:p>
            <a:r>
              <a:rPr lang="en-US" dirty="0" smtClean="0">
                <a:solidFill>
                  <a:srgbClr val="D8A48D"/>
                </a:solidFill>
              </a:rPr>
              <a:t>The system accurately clusters job roles and identifies relevant courses with strong precision.</a:t>
            </a:r>
            <a:endParaRPr lang="en-US" dirty="0">
              <a:solidFill>
                <a:srgbClr val="D8A48D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35373" y="5841703"/>
            <a:ext cx="3017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8A48D"/>
                </a:solidFill>
              </a:rPr>
              <a:t>Personalized Rankings:</a:t>
            </a:r>
          </a:p>
          <a:p>
            <a:r>
              <a:rPr lang="en-US" dirty="0" smtClean="0">
                <a:solidFill>
                  <a:srgbClr val="D8A48D"/>
                </a:solidFill>
              </a:rPr>
              <a:t>Cosine similarity ensures </a:t>
            </a:r>
            <a:r>
              <a:rPr lang="en-US" dirty="0" err="1" smtClean="0">
                <a:solidFill>
                  <a:srgbClr val="D8A48D"/>
                </a:solidFill>
              </a:rPr>
              <a:t>individualised</a:t>
            </a:r>
            <a:r>
              <a:rPr lang="en-US" dirty="0" smtClean="0">
                <a:solidFill>
                  <a:srgbClr val="D8A48D"/>
                </a:solidFill>
              </a:rPr>
              <a:t>, ranking-based recommendations tailored to specific skill profiles.</a:t>
            </a:r>
            <a:endParaRPr lang="en-US" dirty="0">
              <a:solidFill>
                <a:srgbClr val="D8A48D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3405"/>
            <a:ext cx="8898850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Commercial Potential &amp; References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744028"/>
            <a:ext cx="312193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Scalability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8424" y="2342317"/>
            <a:ext cx="770096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demonstrates exceptional scalability potential and strong commercialisation opportunities across multiple sectors: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424" y="3195399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Education technology platforms seeking intelligent course recommendations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424" y="3601045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Corporate HR departments for employee skill development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424" y="4006691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Career counselling services requiring data-driven guidance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8424" y="4412337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Online learning marketplaces enhancing user experience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424" y="495335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Acknowledgements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28424" y="5486638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Institution: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Lovely Professional University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8424" y="6006822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Sources: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600" dirty="0">
                <a:solidFill>
                  <a:srgbClr val="D8A48D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3"/>
              </a:rPr>
              <a:t>Naukri Job Dataset (CSV)</a:t>
            </a:r>
            <a:r>
              <a:rPr lang="en-US" sz="1600" dirty="0">
                <a:solidFill>
                  <a:srgbClr val="D8A48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600" dirty="0">
                <a:solidFill>
                  <a:srgbClr val="D8A48D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4"/>
              </a:rPr>
              <a:t>Udemy Course Dataset (CSV)</a:t>
            </a:r>
            <a:endParaRPr lang="en-US" sz="1600" dirty="0">
              <a:solidFill>
                <a:srgbClr val="D8A48D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8424" y="6527006"/>
            <a:ext cx="770096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Technologies: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pandas, numpy, scikit-learn, nltk, joblib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944689" y="1744028"/>
            <a:ext cx="27186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Prior Arts Referenced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8944689" y="2303264"/>
            <a:ext cx="4964787" cy="1550194"/>
          </a:xfrm>
          <a:prstGeom prst="roundRect">
            <a:avLst>
              <a:gd name="adj" fmla="val 2014"/>
            </a:avLst>
          </a:prstGeom>
          <a:solidFill>
            <a:srgbClr val="391F13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811" y="2625090"/>
            <a:ext cx="260152" cy="20812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621083" y="2563416"/>
            <a:ext cx="4080272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US20160232043A1</a:t>
            </a: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Malnati, James R</a:t>
            </a:r>
            <a:r>
              <a:rPr lang="en-US" sz="16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Skills-based recommendation system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44689" y="4087535"/>
            <a:ext cx="4964787" cy="1550194"/>
          </a:xfrm>
          <a:prstGeom prst="roundRect">
            <a:avLst>
              <a:gd name="adj" fmla="val 2014"/>
            </a:avLst>
          </a:prstGeom>
          <a:solidFill>
            <a:srgbClr val="391F13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811" y="4409361"/>
            <a:ext cx="260152" cy="20812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9621083" y="4347686"/>
            <a:ext cx="4080272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US20190291721A1</a:t>
            </a: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SAKANO, Morihiko et al</a:t>
            </a:r>
            <a:r>
              <a:rPr lang="en-US" sz="16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Course recommendation apparatus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944689" y="5871805"/>
            <a:ext cx="4964787" cy="1550194"/>
          </a:xfrm>
          <a:prstGeom prst="roundRect">
            <a:avLst>
              <a:gd name="adj" fmla="val 2014"/>
            </a:avLst>
          </a:prstGeom>
          <a:solidFill>
            <a:srgbClr val="391F13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811" y="6193631"/>
            <a:ext cx="260152" cy="20812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1083" y="6131957"/>
            <a:ext cx="4080272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US20200345612A1</a:t>
            </a: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LEBRETON, Pierre et alJob matching system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592931"/>
            <a:ext cx="7638574" cy="4032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850"/>
              </a:lnSpc>
              <a:buNone/>
            </a:pPr>
            <a:r>
              <a:rPr lang="en-US" sz="12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12700" dirty="0"/>
          </a:p>
        </p:txBody>
      </p:sp>
      <p:sp>
        <p:nvSpPr>
          <p:cNvPr id="4" name="Text 1"/>
          <p:cNvSpPr/>
          <p:nvPr/>
        </p:nvSpPr>
        <p:spPr>
          <a:xfrm>
            <a:off x="6239113" y="4948118"/>
            <a:ext cx="7638574" cy="2688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50"/>
              </a:lnSpc>
              <a:buNone/>
            </a:pPr>
            <a:r>
              <a:rPr lang="en-US" sz="8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Any Questions?</a:t>
            </a:r>
            <a:endParaRPr lang="en-US" sz="8450" dirty="0"/>
          </a:p>
        </p:txBody>
      </p:sp>
      <p:sp>
        <p:nvSpPr>
          <p:cNvPr id="5" name="Rectangle 4"/>
          <p:cNvSpPr/>
          <p:nvPr/>
        </p:nvSpPr>
        <p:spPr>
          <a:xfrm>
            <a:off x="12782939" y="7735078"/>
            <a:ext cx="1744824" cy="429208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587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Manrope</vt:lpstr>
      <vt:lpstr>Prata Light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4</cp:revision>
  <dcterms:created xsi:type="dcterms:W3CDTF">2025-12-05T16:36:20Z</dcterms:created>
  <dcterms:modified xsi:type="dcterms:W3CDTF">2025-12-05T16:56:58Z</dcterms:modified>
</cp:coreProperties>
</file>